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C8OO7Fk7RnA&amp;list=WL&amp;index=11" TargetMode="External"/><Relationship Id="rId3" Type="http://schemas.openxmlformats.org/officeDocument/2006/relationships/hyperlink" Target="https://www.youtube.com/watch?v=99EZ3798V9w&amp;list=WL&amp;index=9&amp;t=305s" TargetMode="External"/><Relationship Id="rId4" Type="http://schemas.openxmlformats.org/officeDocument/2006/relationships/hyperlink" Target="https://www.youtube.com/watch?v=l2MiGPlfrUs&amp;list=WL&amp;index=6&amp;t=3064s" TargetMode="External"/><Relationship Id="rId5" Type="http://schemas.openxmlformats.org/officeDocument/2006/relationships/hyperlink" Target="https://www.youtube.com/watch?v=kmU7uX3ZHJc&amp;list=WL&amp;index=4" TargetMode="External"/><Relationship Id="rId6" Type="http://schemas.openxmlformats.org/officeDocument/2006/relationships/hyperlink" Target="https://www.youtube.com/watch?v=7K9kDrtc4S8&amp;list=WL&amp;index=3&amp;t=3106s" TargetMode="External"/><Relationship Id="rId7" Type="http://schemas.openxmlformats.org/officeDocument/2006/relationships/hyperlink" Target="https://www.youtube.com/watch?v=UXjMo25Nnvc&amp;t=112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cb2143e8c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cb2143e8c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cb946013db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cb946013db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https://www.youtube.com/watch?v=C8OO7Fk7RnA&amp;list=WL&amp;index=11</a:t>
            </a:r>
            <a:endParaRPr/>
          </a:p>
          <a:p>
            <a:pPr indent="0" lvl="0" marL="0" rtl="0" algn="l">
              <a:spcBef>
                <a:spcPts val="0"/>
              </a:spcBef>
              <a:spcAft>
                <a:spcPts val="0"/>
              </a:spcAft>
              <a:buNone/>
            </a:pPr>
            <a:r>
              <a:rPr lang="en" u="sng">
                <a:solidFill>
                  <a:schemeClr val="hlink"/>
                </a:solidFill>
                <a:hlinkClick r:id="rId3"/>
              </a:rPr>
              <a:t>https://www.youtube.com/watch?v=99EZ3798V9w&amp;list=WL&amp;index=9&amp;t=305s</a:t>
            </a:r>
            <a:endParaRPr/>
          </a:p>
          <a:p>
            <a:pPr indent="0" lvl="0" marL="0" rtl="0" algn="l">
              <a:spcBef>
                <a:spcPts val="0"/>
              </a:spcBef>
              <a:spcAft>
                <a:spcPts val="0"/>
              </a:spcAft>
              <a:buNone/>
            </a:pPr>
            <a:r>
              <a:rPr lang="en" u="sng">
                <a:solidFill>
                  <a:schemeClr val="hlink"/>
                </a:solidFill>
                <a:hlinkClick r:id="rId4"/>
              </a:rPr>
              <a:t>https://www.youtube.com/watch?v=l2MiGPlfrUs&amp;list=WL&amp;index=6&amp;t=3064s</a:t>
            </a:r>
            <a:endParaRPr/>
          </a:p>
          <a:p>
            <a:pPr indent="0" lvl="0" marL="0" rtl="0" algn="l">
              <a:spcBef>
                <a:spcPts val="0"/>
              </a:spcBef>
              <a:spcAft>
                <a:spcPts val="0"/>
              </a:spcAft>
              <a:buNone/>
            </a:pPr>
            <a:r>
              <a:rPr lang="en" u="sng">
                <a:solidFill>
                  <a:schemeClr val="hlink"/>
                </a:solidFill>
                <a:hlinkClick r:id="rId5"/>
              </a:rPr>
              <a:t>https://www.youtube.com/watch?v=kmU7uX3ZHJc&amp;list=WL&amp;index=4</a:t>
            </a:r>
            <a:endParaRPr/>
          </a:p>
          <a:p>
            <a:pPr indent="0" lvl="0" marL="0" rtl="0" algn="l">
              <a:spcBef>
                <a:spcPts val="0"/>
              </a:spcBef>
              <a:spcAft>
                <a:spcPts val="0"/>
              </a:spcAft>
              <a:buNone/>
            </a:pPr>
            <a:r>
              <a:rPr lang="en" u="sng">
                <a:solidFill>
                  <a:schemeClr val="hlink"/>
                </a:solidFill>
                <a:hlinkClick r:id="rId6"/>
              </a:rPr>
              <a:t>https://www.youtube.com/watch?v=7K9kDrtc4S8&amp;list=WL&amp;index=3&amp;t=3106s</a:t>
            </a:r>
            <a:endParaRPr/>
          </a:p>
          <a:p>
            <a:pPr indent="0" lvl="0" marL="0" rtl="0" algn="l">
              <a:spcBef>
                <a:spcPts val="0"/>
              </a:spcBef>
              <a:spcAft>
                <a:spcPts val="0"/>
              </a:spcAft>
              <a:buNone/>
            </a:pPr>
            <a:r>
              <a:rPr lang="en" u="sng">
                <a:solidFill>
                  <a:schemeClr val="hlink"/>
                </a:solidFill>
                <a:hlinkClick r:id="rId7"/>
              </a:rPr>
              <a:t>https://www.youtube.com/watch?v=UXjMo25Nnvc&amp;t=112s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cd6511e48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cd6511e48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ca45c735ba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ca45c735ba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moments</a:t>
            </a:r>
            <a:endParaRPr/>
          </a:p>
          <a:p>
            <a:pPr indent="0" lvl="0" marL="0" rtl="0" algn="l">
              <a:spcBef>
                <a:spcPts val="0"/>
              </a:spcBef>
              <a:spcAft>
                <a:spcPts val="0"/>
              </a:spcAft>
              <a:buNone/>
            </a:pPr>
            <a:r>
              <a:rPr lang="en"/>
              <a:t>Trying to user microservices for a small scale project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ca45c735ba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ca45c735b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ca45c735ba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ca45c735ba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ca45c735ba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ca45c735ba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ca45c735ba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ca45c735ba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ca45c735ba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ca45c735ba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notifications from Verizon</a:t>
            </a:r>
            <a:endParaRPr/>
          </a:p>
          <a:p>
            <a:pPr indent="0" lvl="0" marL="0" rtl="0" algn="l">
              <a:spcBef>
                <a:spcPts val="0"/>
              </a:spcBef>
              <a:spcAft>
                <a:spcPts val="0"/>
              </a:spcAft>
              <a:buNone/>
            </a:pPr>
            <a:r>
              <a:rPr lang="en"/>
              <a:t>The fake usernames had to be updated to different fake names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ca45c735ba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ca45c735ba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notifications from GitHub</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cb946013db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cb946013db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cb946013db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cb946013db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cb946013db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cb946013db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ca45c735ba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ca45c735ba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Management /GIT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cb2143e8c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cb2143e8c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ca45c735b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ca45c735b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 services </a:t>
            </a:r>
            <a:r>
              <a:rPr lang="en"/>
              <a:t>utilized</a:t>
            </a:r>
            <a:r>
              <a:rPr lang="en"/>
              <a:t> in Postman - this service allows for a collaborative environment when setting up the API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cb946013db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cb946013db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cb946013d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cb946013d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1" Type="http://schemas.openxmlformats.org/officeDocument/2006/relationships/hyperlink" Target="http://www.youtube.com/watch?v=l2MiGPlfrUs" TargetMode="External"/><Relationship Id="rId10" Type="http://schemas.openxmlformats.org/officeDocument/2006/relationships/image" Target="../media/image20.jpg"/><Relationship Id="rId13" Type="http://schemas.openxmlformats.org/officeDocument/2006/relationships/hyperlink" Target="http://www.youtube.com/watch?v=kmU7uX3ZHJc" TargetMode="External"/><Relationship Id="rId12" Type="http://schemas.openxmlformats.org/officeDocument/2006/relationships/image" Target="../media/image23.jp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bgk1mI2pak4" TargetMode="External"/><Relationship Id="rId4" Type="http://schemas.openxmlformats.org/officeDocument/2006/relationships/image" Target="../media/image17.jpg"/><Relationship Id="rId9" Type="http://schemas.openxmlformats.org/officeDocument/2006/relationships/hyperlink" Target="http://www.youtube.com/watch?v=99EZ3798V9w" TargetMode="External"/><Relationship Id="rId15" Type="http://schemas.openxmlformats.org/officeDocument/2006/relationships/hyperlink" Target="http://www.youtube.com/watch?v=7K9kDrtc4S8" TargetMode="External"/><Relationship Id="rId14" Type="http://schemas.openxmlformats.org/officeDocument/2006/relationships/image" Target="../media/image21.jpg"/><Relationship Id="rId17" Type="http://schemas.openxmlformats.org/officeDocument/2006/relationships/hyperlink" Target="http://www.youtube.com/watch?v=UXjMo25Nnvc" TargetMode="External"/><Relationship Id="rId16" Type="http://schemas.openxmlformats.org/officeDocument/2006/relationships/image" Target="../media/image24.jpg"/><Relationship Id="rId5" Type="http://schemas.openxmlformats.org/officeDocument/2006/relationships/hyperlink" Target="http://www.youtube.com/watch?v=0Qg8TYeo7xQ" TargetMode="External"/><Relationship Id="rId6" Type="http://schemas.openxmlformats.org/officeDocument/2006/relationships/image" Target="../media/image14.jpg"/><Relationship Id="rId18" Type="http://schemas.openxmlformats.org/officeDocument/2006/relationships/image" Target="../media/image25.jpg"/><Relationship Id="rId7" Type="http://schemas.openxmlformats.org/officeDocument/2006/relationships/hyperlink" Target="http://www.youtube.com/watch?v=C8OO7Fk7RnA" TargetMode="External"/><Relationship Id="rId8"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hyperlink" Target="https://github.com/adrianbaltag" TargetMode="External"/><Relationship Id="rId6" Type="http://schemas.openxmlformats.org/officeDocument/2006/relationships/hyperlink" Target="https://github.com/nukandtudasmom" TargetMode="External"/><Relationship Id="rId7"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hyperlink" Target="https://www.figma.com/proto/V8sXjQzUDKKHm7ic4ioDKz/RECOMANDATIONS-PAGE?node-id=1%3A2&amp;scaling=contai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drive.google.com/file/d/10WoHLneI4W8jKrLYYJ3jwRL7o-HCQO3G/view"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x3N7mLz6MxbLQH9qY7egce7tcPggHLG2/view"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s-a-s-travel.onrender.com/" TargetMode="Externa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815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1C4587"/>
                </a:solidFill>
              </a:rPr>
              <a:t>S.A.S. Travel </a:t>
            </a:r>
            <a:endParaRPr>
              <a:solidFill>
                <a:srgbClr val="1C4587"/>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en">
                <a:solidFill>
                  <a:srgbClr val="1C4587"/>
                </a:solidFill>
              </a:rPr>
              <a:t>“Welcome to our travel blog. We created this backend application to create a community where </a:t>
            </a:r>
            <a:r>
              <a:rPr lang="en">
                <a:solidFill>
                  <a:srgbClr val="1C4587"/>
                </a:solidFill>
              </a:rPr>
              <a:t>multiverse</a:t>
            </a:r>
            <a:r>
              <a:rPr lang="en">
                <a:solidFill>
                  <a:srgbClr val="1C4587"/>
                </a:solidFill>
              </a:rPr>
              <a:t> apprentices can share their travel journeys while learning how to “ +  ${area of study}`</a:t>
            </a:r>
            <a:endParaRPr>
              <a:solidFill>
                <a:srgbClr val="1C4587"/>
              </a:solidFill>
            </a:endParaRPr>
          </a:p>
        </p:txBody>
      </p:sp>
      <p:pic>
        <p:nvPicPr>
          <p:cNvPr id="56" name="Google Shape;56;p13"/>
          <p:cNvPicPr preferRelativeResize="0"/>
          <p:nvPr/>
        </p:nvPicPr>
        <p:blipFill>
          <a:blip r:embed="rId3">
            <a:alphaModFix/>
          </a:blip>
          <a:stretch>
            <a:fillRect/>
          </a:stretch>
        </p:blipFill>
        <p:spPr>
          <a:xfrm>
            <a:off x="1450734" y="1837801"/>
            <a:ext cx="867025" cy="8878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1656000" y="379075"/>
            <a:ext cx="5832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rPr>
              <a:t>References - few helpful video tutorials </a:t>
            </a:r>
            <a:endParaRPr>
              <a:solidFill>
                <a:srgbClr val="1C4587"/>
              </a:solidFill>
            </a:endParaRPr>
          </a:p>
        </p:txBody>
      </p:sp>
      <p:sp>
        <p:nvSpPr>
          <p:cNvPr id="130" name="Google Shape;13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Best Tech Resume Template: https://papermoontech.com/pmcsrtk/pedro&#10;Use code: PEDRO for 20% off ^&#10;&#10;In this video I will teach you guys how to create an api with a role based authorization system.&#10;&#10;-&#10;🚀  Learn ReactJS By Building 6 Projects: https://codedamn.com/learn/reactjs-projects&#10;💻  PedroTech Discord: https://discord.gg/5aaWSRrskg&#10;-&#10;&#10;Social&#10;▬▬▬▬▬▬▬▬▬▬▬▬▬▬▬▬▬▬▬▬▬▬▬▬▬▬&#10;Website: machadopedro.com&#10;Twitter: https://twitter.com/pedrotech_&#10;Linkedin: https://www.linkedin.com/in/machadop1407/&#10;Instagram: https://www.instagram.com/_pedro.machado_&#10;Github: https://github.com/machadop1407&#10;Email: machadop1407@gmail.com&#10;&#10;Equipments I Use:&#10;▬▬▬▬▬▬▬▬▬▬▬▬▬▬▬▬▬▬▬▬▬▬▬▬▬▬&#10;🌟 Algorithm Book To Pass Coding Interviews: https://amzn.to/2Z2CirS&#10;🌟 Microphone: https://amzn.to/2MKAm4V&#10;🌟 Keyboard: https://amzn.to/3d0QauN&#10;🌟 HD Webcam: https://amzn.to/3tMpJPD&#10;🌟 Room LED Lights: https://amzn.to/3a5mFGp&#10;&#10;&#10;Tags:&#10;- NodeJS&#10;- User Roles&#10;- ReactJS Tutorial&#10;- ReactJS and MySQL&#10;- NodeJS Tutorial&#10;- API Tutorial" id="131" name="Google Shape;131;p22" title="Managing User Roles - NodeJS Authorization">
            <a:hlinkClick r:id="rId3"/>
          </p:cNvPr>
          <p:cNvPicPr preferRelativeResize="0"/>
          <p:nvPr/>
        </p:nvPicPr>
        <p:blipFill>
          <a:blip r:embed="rId4">
            <a:alphaModFix/>
          </a:blip>
          <a:stretch>
            <a:fillRect/>
          </a:stretch>
        </p:blipFill>
        <p:spPr>
          <a:xfrm>
            <a:off x="311700" y="1152475"/>
            <a:ext cx="2066200" cy="1549650"/>
          </a:xfrm>
          <a:prstGeom prst="rect">
            <a:avLst/>
          </a:prstGeom>
          <a:noFill/>
          <a:ln>
            <a:noFill/>
          </a:ln>
        </p:spPr>
      </p:pic>
      <p:pic>
        <p:nvPicPr>
          <p:cNvPr descr="In this video we have setup our node.js express server for our role based authentication rest api application.&#10;&#10;Github repository: - https://github.com/nandymandy1/role_based_authentication_With-MEN&#10;&#10;We have created role based authentication with JWT and passport for admins and users making the application secure for the users and admins.&#10;&#10;Packages used:-&#10;- Passport&#10;- Express&#10;- Node.js&#10;- Mongoose&#10;- MongoDB&#10;- Passport&#10;- Jsonwebtoken" id="132" name="Google Shape;132;p22" title="Role Based API Authentication | Part 1 | Codebook Inc.">
            <a:hlinkClick r:id="rId5"/>
          </p:cNvPr>
          <p:cNvPicPr preferRelativeResize="0"/>
          <p:nvPr/>
        </p:nvPicPr>
        <p:blipFill>
          <a:blip r:embed="rId6">
            <a:alphaModFix/>
          </a:blip>
          <a:stretch>
            <a:fillRect/>
          </a:stretch>
        </p:blipFill>
        <p:spPr>
          <a:xfrm>
            <a:off x="2377900" y="1152475"/>
            <a:ext cx="2066192" cy="1549650"/>
          </a:xfrm>
          <a:prstGeom prst="rect">
            <a:avLst/>
          </a:prstGeom>
          <a:noFill/>
          <a:ln>
            <a:noFill/>
          </a:ln>
        </p:spPr>
      </p:pic>
      <p:pic>
        <p:nvPicPr>
          <p:cNvPr descr="✨ Join My Discord Server&#10;https://discord.gg/WGqJ2CZebb&#10;&#10;This is a 2 parts series showing you how to perform auth in React, Redux Toolkit, Node, express, MongoDB and JWT. Have fun 🙌&#10;&#10;LINKS:&#10;Watch Part 2: https://youtu.be/fLgs5FIgHaU&#10;Starter Files: https://chaoocharles.dev/source-codes/react-and-redux-toolkit-full-course-free-complete-shopping-cart-project&#10;Complete Shopping Cart Course: https://youtube.com/playlist?list=PL63c_Ws9ecIRnNHCSqmIzfsMAYZrN71L6&#10;Source Codes: https://chaoocharles.dev/source-codes/authentication-or-react-redux-toolkit-node-express-mongodb-jwt&#10;Complete MERN Course: https://youtube.com/playlist?list=PL63c_Ws9ecIQkH5xD6JW4cf2VporjzSRW&#10;MongoDB Step by Step Tutorial: https://youtu.be/fchmYqGqnO4&#10;Joi Tutorial: https://youtu.be/PUUmxLzSv3o&#10;&#10;Sections:&#10;00:00 - Intro&#10;03:33 - Starter Files&#10;08:15 - Connect to MongoDB&#10;19:58 - User Model&#10;24:59 - Register API endpoint&#10;54:27 - Login API endpoint&#10;&#10;Donate 🤑&#10;📍Donate with PayPal: https://www.paypal.com/cgi-bin/webscr?cmd=_s-xclick&amp;hosted_button_id=NZCBMP9V54G9J&amp;source=url&#10;&#10;SUPPORT MY CHANNEL&#10;📍SUBSCRIBE: https://www.youtube.com/channel/UCe8uN9zoKksCb1hfw61myRw?sub_confirmation=1&#10;📍Become a Channel Member:https://www.youtube.com/channel/UCe8uN9zoKksCb1hfw61myRw/join&#10;&#10;📍Join My Fun Channel: https://www.youtube.com/channel/UCy4bfau19vYgrPBhCCI2Zbg&#10;&#10;GET IN TOUCH:&#10;📍 Twitter: https://twitter.com/ChaooCharles&#10;&#10;Disclaimer: This video is not sponsored&#10;&#10;#react #node" id="133" name="Google Shape;133;p22" title="Authentication - Part 1 | React, Redux Toolkit, Node, Express, MongoDB, JWT | E-Commerce">
            <a:hlinkClick r:id="rId7"/>
          </p:cNvPr>
          <p:cNvPicPr preferRelativeResize="0"/>
          <p:nvPr/>
        </p:nvPicPr>
        <p:blipFill>
          <a:blip r:embed="rId8">
            <a:alphaModFix/>
          </a:blip>
          <a:stretch>
            <a:fillRect/>
          </a:stretch>
        </p:blipFill>
        <p:spPr>
          <a:xfrm>
            <a:off x="4444100" y="1152475"/>
            <a:ext cx="2066200" cy="1549637"/>
          </a:xfrm>
          <a:prstGeom prst="rect">
            <a:avLst/>
          </a:prstGeom>
          <a:noFill/>
          <a:ln>
            <a:noFill/>
          </a:ln>
        </p:spPr>
      </p:pic>
      <p:pic>
        <p:nvPicPr>
          <p:cNvPr descr="Do Consider Joining our patron page for special and on-demand lectures and solutions, to keep us moving and rolling out more content. A dollar a month will make my life easy, or 50 INR per month will make the video flow more easily.&#10;&#10;Patron: https://www.patreon.com/codebook_inc&#10;PhonePay:  +91-6360535414@ybl&#10;Paytm: +91-6360535414&#10;&#10;In this part, we are going to create a User Model and also we will add mongoose methods to the UserSchema and mongoose hooks, with features like.&#10;&#10;- Function to generate Password Reset Token&#10;- Function to issue a JSON web token authentication Token&#10;- Function to serialize user data with lodash library&#10;- User Registration input validation using Express-Validator Package&#10;&#10;Github Repository: https://github.com/nandymandy1/complete-user-auth-tutorial.git&#10;&#10;Follow Us&#10;Facebook Username: mauryanarendra11&#10;Twitter Handle: narendraDev95&#10;Github Handle: nandymandy1&#10;&#10;Intro: (0:00)&#10;Express Server and Database Connection: (0:30)&#10;User Model and Schema Methods: (9:40)&#10;Validation Rules for User Inputs: (24: 00)&#10;User API Setup: (27:49)" id="134" name="Google Shape;134;p22" title="Node Express REST API | Full User Authentication System | Part 2 - User Model and Validations">
            <a:hlinkClick r:id="rId9"/>
          </p:cNvPr>
          <p:cNvPicPr preferRelativeResize="0"/>
          <p:nvPr/>
        </p:nvPicPr>
        <p:blipFill>
          <a:blip r:embed="rId10">
            <a:alphaModFix/>
          </a:blip>
          <a:stretch>
            <a:fillRect/>
          </a:stretch>
        </p:blipFill>
        <p:spPr>
          <a:xfrm>
            <a:off x="6510300" y="1152500"/>
            <a:ext cx="2132125" cy="1549625"/>
          </a:xfrm>
          <a:prstGeom prst="rect">
            <a:avLst/>
          </a:prstGeom>
          <a:noFill/>
          <a:ln>
            <a:noFill/>
          </a:ln>
        </p:spPr>
      </p:pic>
      <p:pic>
        <p:nvPicPr>
          <p:cNvPr descr="We are going to cover how to create a restful api using node.js express and mongodb together with mongoose.&#10;&#10;Rest apis help us decouple our backend code from our front end so we can use it across multiple application (mobile apps, web apps, etc).&#10;We are going to learn how to build a simple blog post type api with all the useful methods(GET,POST,DELETE,PATCH).&#10;&#10;Follow us on:&#10;https://codewithvetri.web.app/&#10;&#10;---------------------------------------------------------------------------------------------------------------------&#10;Suggested Videos&#10;&#10;Food Delivery - https://youtu.be/CjGEuLgt4nw&#10;&#10;Spotify clone 2.0 : https://youtu.be/qG07ib2bv7k&#10;&#10; WhatsApp Clone : https://youtu.be/xxUczAPKLMI&#10;&#10;React Dashboard - https://youtu.be/7aMo75r8kpg&#10;&#10;Animated Landing Page : https://youtu.be/P4iu1vZkPsA&#10;&#10;---------------------------------------------------------------------------------------------------------------------&#10;Social Media:&#10;Facebook:&#10;https://www.facebook.com/velvetri452&#10;&#10;Instagram:&#10;@vetrivel_ravi&#10;&#10;Linkedin:&#10;https://www.linkedin.com/in/velvetri/&#10;&#10;---------------------------------------------------------------------------------------------------------------------&#10;Music :-&#10;Song: Atch - Echoes&#10;Music provided by Vlog No Copyright Music.&#10;Creative Commons - Attribution 3.0 Unported&#10;Video Link: https://youtu.be/XpZr0Wj5iEk" id="135" name="Google Shape;135;p22" title="Build A Restful Api With Node.js Express &amp; MongoDB | Rest Api Tutorial">
            <a:hlinkClick r:id="rId11"/>
          </p:cNvPr>
          <p:cNvPicPr preferRelativeResize="0"/>
          <p:nvPr/>
        </p:nvPicPr>
        <p:blipFill>
          <a:blip r:embed="rId12">
            <a:alphaModFix/>
          </a:blip>
          <a:stretch>
            <a:fillRect/>
          </a:stretch>
        </p:blipFill>
        <p:spPr>
          <a:xfrm>
            <a:off x="311700" y="3096175"/>
            <a:ext cx="1963600" cy="1472700"/>
          </a:xfrm>
          <a:prstGeom prst="rect">
            <a:avLst/>
          </a:prstGeom>
          <a:noFill/>
          <a:ln>
            <a:noFill/>
          </a:ln>
        </p:spPr>
      </p:pic>
      <p:pic>
        <p:nvPicPr>
          <p:cNvPr descr="In this free course, we are going to develop a full stack food delivery application using Reactjs, Firebase, Framer motion, Tailwind css. This projects allows to the user to add new items and to maintain all the things over the firestore cloud database&#10;&#10;Image Src : https://drive.google.com/drive/folders/1UgiyPOZLfrP2GR8OmB8NAszffMKAO8ZN?usp=sharing&#10;&#10;Tailwind Config | https://gist.github.com/Vetrivel-VP/dbbc3bc3c723a745ef87f4b290fe8466&#10;&#10;⭐ Source : https://codewithvetri.web.app/&#10;&#10;⭐ Framer Motion -https://framer.com/motion/&#10;⭐ Firebase-  https ://firebase.google.com/&#10;⭐ TailwindCSS  - https://tailwindcss.com/&#10;⭐ ReactJs  - https://reactjs.org/&#10;&#10;GitHub Code (give it a star ⭐):  https://github.com/Vetrivel-VP/foodapp-yt-mar22&#10;In this video, you'll learn:&#10;- Advanced React Best Practices, such as folder &amp; file structure, hooks, and refs&#10;- Creating a User Interface using Tailwind css&#10;- Working with Google Firebase&#10;- Framer motion animations without affecting loading speed&#10;- Responsive Material UI designs&#10;&#10;🌎 Find Me Here:&#10;https://codewithvetri.web.app/&#10;Gmail : vetrivel.galaxy@gmail.com&#10;Facebook: https://www.facebook.com/velvetri452&#10;Instagram: @vetrivel_ravi&#10;Linkedin: https://www.linkedin.com/in/velvetri/&#10;&#10;Chapters&#10;&#10;00:00 - Project Overview&#10;05:48 - Porject Setup Part 1&#10;021:01 - Project Setup Part 2&#10;33:42 - Header Component&#10;57:16 - User Authentication&#10;01:14:42 - State Provider using UseReducer&#10;01:30:52 - Making State Persist on refresh&#10;02:06:28 - Home Container Part 1&#10;02:31:06 - Home Container Part 2&#10;02:46:21 - Home Container Part 3&#10;03:15:25 - Create Container PArt 1&#10;03:42:46 - Create Container Part 2&#10;03:59:02 - Create Container Part 3&#10;04:23:14 - Fetching Data&#10;04:32:43 - Fruit Section Part1&#10;04:45:12 - Fruit Section Part 2&#10;05:12:41 - Fruit Section Part 3&#10;05:40:09 - Menu Container&#10;06:08:07 - Filtering Menu&#10;06:24:06 - Cart UI Component&#10;06:45:05 - Toogle Cart UI&#10;06:52:35 - Updating Cart Items&#10;07:17:03 - Updating Cart Total &amp; Quantity&#10;&#10;#vetri #reactjs #firebase" id="136" name="Google Shape;136;p22" title="Full Stack Food Delivery App - React Redux Reducer, Firebase |  For Beginners">
            <a:hlinkClick r:id="rId13"/>
          </p:cNvPr>
          <p:cNvPicPr preferRelativeResize="0"/>
          <p:nvPr/>
        </p:nvPicPr>
        <p:blipFill>
          <a:blip r:embed="rId14">
            <a:alphaModFix/>
          </a:blip>
          <a:stretch>
            <a:fillRect/>
          </a:stretch>
        </p:blipFill>
        <p:spPr>
          <a:xfrm>
            <a:off x="2275300" y="3096175"/>
            <a:ext cx="1844575" cy="1472700"/>
          </a:xfrm>
          <a:prstGeom prst="rect">
            <a:avLst/>
          </a:prstGeom>
          <a:noFill/>
          <a:ln>
            <a:noFill/>
          </a:ln>
        </p:spPr>
      </p:pic>
      <p:pic>
        <p:nvPicPr>
          <p:cNvPr descr="React login authentication with social media. React oAuth using Passport js. React, Node.js auth tutorial using Google, Facebook, and Github login buttons.&#10;&#10;Support the channel: https://www.youtube.com/channel/UCOxWrX5MIdXIeRNaXC3sqIg/join&#10;Buy me a coffee: https://www.buymeacoffee.com/lamadev&#10;&#10;Source Code: https://github.com/safak/youtube/tree/react-social-login&#10;&#10;Join Lama Dev groups&#10;Facebook: https://www.facebook.com/groups/lamadev&#10;Instagram: https://www.instagram.com/lamawebdev&#10;Discord: https://discord.gg/yKremu4mPr&#10;&#10;0:00 Introduction&#10;0:47 Designing a React App&#10;28:07 React Router Dom v6 Tutorial&#10;39:18 React Passport.js Tutorial&#10;46:00 React Google Login Authentication&#10;01:07:35 React Github Login Authentication&#10;01:11:00 React Facebook Login Authentication&#10;01:14:00 Outro" id="137" name="Google Shape;137;p22" title="React Social Login with Passport.js | React oAuth w/ Google, Facebook, Github">
            <a:hlinkClick r:id="rId15"/>
          </p:cNvPr>
          <p:cNvPicPr preferRelativeResize="0"/>
          <p:nvPr/>
        </p:nvPicPr>
        <p:blipFill>
          <a:blip r:embed="rId16">
            <a:alphaModFix/>
          </a:blip>
          <a:stretch>
            <a:fillRect/>
          </a:stretch>
        </p:blipFill>
        <p:spPr>
          <a:xfrm>
            <a:off x="4119874" y="3096175"/>
            <a:ext cx="1963600" cy="1472705"/>
          </a:xfrm>
          <a:prstGeom prst="rect">
            <a:avLst/>
          </a:prstGeom>
          <a:noFill/>
          <a:ln>
            <a:noFill/>
          </a:ln>
        </p:spPr>
      </p:pic>
      <p:pic>
        <p:nvPicPr>
          <p:cNvPr descr="In this video, we will add the goals functionality and add goals to our Redux state.&#10;&#10;💻 Code:&#10;https://github.com/bradtraversy/mern-tutorial&#10;&#10;👇 Full React 2022 Course With $12.99 promo:&#10;https://www.udemy.com/course/react-front-to-back-2022/?couponCode=REACTF2BFEB2022&#10;&#10;👇 Website &amp; Courses:&#10;https://traversymedia.com&#10;&#10;💖  Show Support&#10;Patreon: https://www.patreon.com/traversymedia&#10;PayPal: https://paypal.me/traversymedia&#10;&#10;👇 Follow Me On Social Media:&#10;Twitter: https://twitter.com/traversymedia&#10;Instagram: https://www.instagram.com/traversymedia&#10;Linkedin: https://www.linkedin.com/in/bradtraversy&#10;&#10;Timestamps&#10;0:00 - Intro &amp; Small Backend Fix&#10;2:55 - Restrict the Dashboard&#10;5:25 - Goals Slice in Redux&#10;10:11 - Dashboard &amp; Goal Form&#10;16:39 - Create Goal Async Thunk&#10;22:22 - Create Goal Extra Reducer&#10;26:33 - Fetch Goals From Server&#10;34:14 - Display Goals&#10;37:00 -- Delete Goals&#10;45:00 - Prepare for Deployment&#10;51:40 - Heroku Setup&#10;53:35 - Env Variables in Production&#10;54:35 - Heroku Postbuild Script&#10;55:43 - Push To Heroku" id="138" name="Google Shape;138;p22" title="Learn The MERN Stack - Redux Goals &amp; Deply">
            <a:hlinkClick r:id="rId17"/>
          </p:cNvPr>
          <p:cNvPicPr preferRelativeResize="0"/>
          <p:nvPr/>
        </p:nvPicPr>
        <p:blipFill>
          <a:blip r:embed="rId18">
            <a:alphaModFix/>
          </a:blip>
          <a:stretch>
            <a:fillRect/>
          </a:stretch>
        </p:blipFill>
        <p:spPr>
          <a:xfrm>
            <a:off x="6083475" y="3096175"/>
            <a:ext cx="2066200" cy="147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3"/>
          <p:cNvPicPr preferRelativeResize="0"/>
          <p:nvPr/>
        </p:nvPicPr>
        <p:blipFill>
          <a:blip r:embed="rId3">
            <a:alphaModFix/>
          </a:blip>
          <a:stretch>
            <a:fillRect/>
          </a:stretch>
        </p:blipFill>
        <p:spPr>
          <a:xfrm>
            <a:off x="2277683" y="573570"/>
            <a:ext cx="3996334" cy="3996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Moments a.k.a Hair pulling moments</a:t>
            </a:r>
            <a:endParaRPr/>
          </a:p>
        </p:txBody>
      </p:sp>
      <p:sp>
        <p:nvSpPr>
          <p:cNvPr id="149" name="Google Shape;14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Adrian pulled the most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AWS Lambda</a:t>
            </a:r>
            <a:endParaRPr/>
          </a:p>
          <a:p>
            <a:pPr indent="0" lvl="0" marL="0" rtl="0" algn="l">
              <a:spcBef>
                <a:spcPts val="1200"/>
              </a:spcBef>
              <a:spcAft>
                <a:spcPts val="1200"/>
              </a:spcAft>
              <a:buNone/>
            </a:pPr>
            <a:r>
              <a:rPr lang="en"/>
              <a:t>Azure Active Directory Services</a:t>
            </a:r>
            <a:endParaRPr/>
          </a:p>
        </p:txBody>
      </p:sp>
      <p:pic>
        <p:nvPicPr>
          <p:cNvPr id="150" name="Google Shape;150;p24"/>
          <p:cNvPicPr preferRelativeResize="0"/>
          <p:nvPr/>
        </p:nvPicPr>
        <p:blipFill>
          <a:blip r:embed="rId3">
            <a:alphaModFix/>
          </a:blip>
          <a:stretch>
            <a:fillRect/>
          </a:stretch>
        </p:blipFill>
        <p:spPr>
          <a:xfrm>
            <a:off x="3981450" y="1238250"/>
            <a:ext cx="3467100" cy="188595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Azure M</a:t>
            </a:r>
            <a:r>
              <a:rPr lang="en"/>
              <a:t>ultifactor</a:t>
            </a:r>
            <a:r>
              <a:rPr lang="en"/>
              <a:t> </a:t>
            </a:r>
            <a:r>
              <a:rPr lang="en"/>
              <a:t>Authentication</a:t>
            </a:r>
            <a:endParaRPr/>
          </a:p>
        </p:txBody>
      </p:sp>
      <p:sp>
        <p:nvSpPr>
          <p:cNvPr id="156" name="Google Shape;15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7" name="Google Shape;157;p25"/>
          <p:cNvPicPr preferRelativeResize="0"/>
          <p:nvPr/>
        </p:nvPicPr>
        <p:blipFill>
          <a:blip r:embed="rId3">
            <a:alphaModFix/>
          </a:blip>
          <a:stretch>
            <a:fillRect/>
          </a:stretch>
        </p:blipFill>
        <p:spPr>
          <a:xfrm>
            <a:off x="311700" y="1085850"/>
            <a:ext cx="8346527" cy="35053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Registration of Application </a:t>
            </a:r>
            <a:endParaRPr/>
          </a:p>
        </p:txBody>
      </p:sp>
      <p:sp>
        <p:nvSpPr>
          <p:cNvPr id="163" name="Google Shape;16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4" name="Google Shape;164;p26"/>
          <p:cNvPicPr preferRelativeResize="0"/>
          <p:nvPr/>
        </p:nvPicPr>
        <p:blipFill>
          <a:blip r:embed="rId3">
            <a:alphaModFix/>
          </a:blip>
          <a:stretch>
            <a:fillRect/>
          </a:stretch>
        </p:blipFill>
        <p:spPr>
          <a:xfrm>
            <a:off x="311700" y="1152475"/>
            <a:ext cx="8601073" cy="3264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Registering an email for token assignment</a:t>
            </a:r>
            <a:endParaRPr/>
          </a:p>
        </p:txBody>
      </p:sp>
      <p:sp>
        <p:nvSpPr>
          <p:cNvPr id="170" name="Google Shape;17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1" name="Google Shape;171;p27"/>
          <p:cNvPicPr preferRelativeResize="0"/>
          <p:nvPr/>
        </p:nvPicPr>
        <p:blipFill>
          <a:blip r:embed="rId3">
            <a:alphaModFix/>
          </a:blip>
          <a:stretch>
            <a:fillRect/>
          </a:stretch>
        </p:blipFill>
        <p:spPr>
          <a:xfrm>
            <a:off x="311700" y="1222200"/>
            <a:ext cx="8832299" cy="34163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API profile set up</a:t>
            </a:r>
            <a:endParaRPr/>
          </a:p>
        </p:txBody>
      </p:sp>
      <p:sp>
        <p:nvSpPr>
          <p:cNvPr id="177" name="Google Shape;17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28"/>
          <p:cNvPicPr preferRelativeResize="0"/>
          <p:nvPr/>
        </p:nvPicPr>
        <p:blipFill>
          <a:blip r:embed="rId3">
            <a:alphaModFix/>
          </a:blip>
          <a:stretch>
            <a:fillRect/>
          </a:stretch>
        </p:blipFill>
        <p:spPr>
          <a:xfrm>
            <a:off x="311700" y="1077399"/>
            <a:ext cx="8410577" cy="3858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225975" y="121175"/>
            <a:ext cx="8520600" cy="54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GITHUB Security notifications</a:t>
            </a:r>
            <a:endParaRPr/>
          </a:p>
        </p:txBody>
      </p:sp>
      <p:sp>
        <p:nvSpPr>
          <p:cNvPr id="184" name="Google Shape;18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5" name="Google Shape;185;p29"/>
          <p:cNvPicPr preferRelativeResize="0"/>
          <p:nvPr/>
        </p:nvPicPr>
        <p:blipFill>
          <a:blip r:embed="rId3">
            <a:alphaModFix/>
          </a:blip>
          <a:stretch>
            <a:fillRect/>
          </a:stretch>
        </p:blipFill>
        <p:spPr>
          <a:xfrm>
            <a:off x="142875" y="800100"/>
            <a:ext cx="8777674" cy="37600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164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Product …..</a:t>
            </a:r>
            <a:endParaRPr/>
          </a:p>
        </p:txBody>
      </p:sp>
      <p:sp>
        <p:nvSpPr>
          <p:cNvPr id="191" name="Google Shape;191;p30"/>
          <p:cNvSpPr txBox="1"/>
          <p:nvPr>
            <p:ph idx="1" type="body"/>
          </p:nvPr>
        </p:nvSpPr>
        <p:spPr>
          <a:xfrm>
            <a:off x="311700" y="991375"/>
            <a:ext cx="8520600" cy="357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30"/>
          <p:cNvPicPr preferRelativeResize="0"/>
          <p:nvPr/>
        </p:nvPicPr>
        <p:blipFill>
          <a:blip r:embed="rId3">
            <a:alphaModFix/>
          </a:blip>
          <a:stretch>
            <a:fillRect/>
          </a:stretch>
        </p:blipFill>
        <p:spPr>
          <a:xfrm>
            <a:off x="311700" y="882950"/>
            <a:ext cx="8520602" cy="4096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234075" y="835800"/>
            <a:ext cx="8520600" cy="572700"/>
          </a:xfrm>
          <a:prstGeom prst="rect">
            <a:avLst/>
          </a:prstGeom>
        </p:spPr>
        <p:txBody>
          <a:bodyPr anchorCtr="0" anchor="t" bIns="91425" lIns="91425" spcFirstLastPara="1" rIns="91425" wrap="square" tIns="91425">
            <a:normAutofit fontScale="90000"/>
          </a:bodyPr>
          <a:lstStyle/>
          <a:p>
            <a:pPr indent="457200" lvl="0" marL="457200" rtl="0" algn="l">
              <a:spcBef>
                <a:spcPts val="0"/>
              </a:spcBef>
              <a:spcAft>
                <a:spcPts val="0"/>
              </a:spcAft>
              <a:buNone/>
            </a:pPr>
            <a:r>
              <a:rPr lang="en">
                <a:solidFill>
                  <a:srgbClr val="1C4587"/>
                </a:solidFill>
              </a:rPr>
              <a:t>S</a:t>
            </a:r>
            <a:r>
              <a:rPr lang="en" sz="1800">
                <a:solidFill>
                  <a:srgbClr val="1C4587"/>
                </a:solidFill>
              </a:rPr>
              <a:t>heree  						</a:t>
            </a:r>
            <a:r>
              <a:rPr lang="en">
                <a:solidFill>
                  <a:srgbClr val="1C4587"/>
                </a:solidFill>
              </a:rPr>
              <a:t>A</a:t>
            </a:r>
            <a:r>
              <a:rPr lang="en" sz="1800">
                <a:solidFill>
                  <a:srgbClr val="1C4587"/>
                </a:solidFill>
              </a:rPr>
              <a:t>drian 					</a:t>
            </a:r>
            <a:r>
              <a:rPr lang="en">
                <a:solidFill>
                  <a:srgbClr val="1C4587"/>
                </a:solidFill>
              </a:rPr>
              <a:t>S</a:t>
            </a:r>
            <a:r>
              <a:rPr lang="en" sz="1800">
                <a:solidFill>
                  <a:srgbClr val="1C4587"/>
                </a:solidFill>
              </a:rPr>
              <a:t>haree</a:t>
            </a:r>
            <a:endParaRPr sz="800">
              <a:solidFill>
                <a:srgbClr val="0C343D"/>
              </a:solidFill>
            </a:endParaRPr>
          </a:p>
          <a:p>
            <a:pPr indent="0" lvl="0" marL="0" rtl="0" algn="l">
              <a:spcBef>
                <a:spcPts val="0"/>
              </a:spcBef>
              <a:spcAft>
                <a:spcPts val="0"/>
              </a:spcAft>
              <a:buNone/>
            </a:pPr>
            <a:r>
              <a:t/>
            </a:r>
            <a:endParaRPr sz="1800">
              <a:solidFill>
                <a:srgbClr val="1C4587"/>
              </a:solidFill>
            </a:endParaRPr>
          </a:p>
        </p:txBody>
      </p:sp>
      <p:sp>
        <p:nvSpPr>
          <p:cNvPr id="62" name="Google Shape;62;p14"/>
          <p:cNvSpPr txBox="1"/>
          <p:nvPr/>
        </p:nvSpPr>
        <p:spPr>
          <a:xfrm>
            <a:off x="0" y="4101325"/>
            <a:ext cx="3072600" cy="5541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sz="1000">
                <a:solidFill>
                  <a:srgbClr val="1C4587"/>
                </a:solidFill>
              </a:rPr>
              <a:t>Fullstack Java Developer</a:t>
            </a:r>
            <a:endParaRPr sz="1000">
              <a:solidFill>
                <a:srgbClr val="1C4587"/>
              </a:solidFill>
            </a:endParaRPr>
          </a:p>
          <a:p>
            <a:pPr indent="0" lvl="0" marL="0" rtl="0" algn="l">
              <a:spcBef>
                <a:spcPts val="0"/>
              </a:spcBef>
              <a:spcAft>
                <a:spcPts val="0"/>
              </a:spcAft>
              <a:buClr>
                <a:schemeClr val="dk1"/>
              </a:buClr>
              <a:buSzPts val="1100"/>
              <a:buFont typeface="Arial"/>
              <a:buNone/>
            </a:pPr>
            <a:r>
              <a:rPr lang="en">
                <a:solidFill>
                  <a:srgbClr val="1C4587"/>
                </a:solidFill>
              </a:rPr>
              <a:t>https://github.com/Sheree1986</a:t>
            </a:r>
            <a:endParaRPr sz="1000">
              <a:solidFill>
                <a:srgbClr val="1C4587"/>
              </a:solidFill>
            </a:endParaRPr>
          </a:p>
        </p:txBody>
      </p:sp>
      <p:pic>
        <p:nvPicPr>
          <p:cNvPr id="63" name="Google Shape;63;p14"/>
          <p:cNvPicPr preferRelativeResize="0"/>
          <p:nvPr/>
        </p:nvPicPr>
        <p:blipFill>
          <a:blip r:embed="rId3">
            <a:alphaModFix/>
          </a:blip>
          <a:stretch>
            <a:fillRect/>
          </a:stretch>
        </p:blipFill>
        <p:spPr>
          <a:xfrm>
            <a:off x="150400" y="1522950"/>
            <a:ext cx="2771800" cy="2525425"/>
          </a:xfrm>
          <a:prstGeom prst="rect">
            <a:avLst/>
          </a:prstGeom>
          <a:noFill/>
          <a:ln>
            <a:noFill/>
          </a:ln>
        </p:spPr>
      </p:pic>
      <p:pic>
        <p:nvPicPr>
          <p:cNvPr id="64" name="Google Shape;64;p14"/>
          <p:cNvPicPr preferRelativeResize="0"/>
          <p:nvPr/>
        </p:nvPicPr>
        <p:blipFill>
          <a:blip r:embed="rId4">
            <a:alphaModFix/>
          </a:blip>
          <a:stretch>
            <a:fillRect/>
          </a:stretch>
        </p:blipFill>
        <p:spPr>
          <a:xfrm>
            <a:off x="3268288" y="1544188"/>
            <a:ext cx="2452175" cy="2452175"/>
          </a:xfrm>
          <a:prstGeom prst="rect">
            <a:avLst/>
          </a:prstGeom>
          <a:noFill/>
          <a:ln>
            <a:noFill/>
          </a:ln>
        </p:spPr>
      </p:pic>
      <p:sp>
        <p:nvSpPr>
          <p:cNvPr id="65" name="Google Shape;65;p14"/>
          <p:cNvSpPr txBox="1"/>
          <p:nvPr/>
        </p:nvSpPr>
        <p:spPr>
          <a:xfrm>
            <a:off x="5524775" y="2974963"/>
            <a:ext cx="433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1C4587"/>
              </a:solidFill>
            </a:endParaRPr>
          </a:p>
        </p:txBody>
      </p:sp>
      <p:sp>
        <p:nvSpPr>
          <p:cNvPr id="66" name="Google Shape;66;p14"/>
          <p:cNvSpPr txBox="1"/>
          <p:nvPr/>
        </p:nvSpPr>
        <p:spPr>
          <a:xfrm>
            <a:off x="3192638" y="3969375"/>
            <a:ext cx="2679600" cy="6156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a:solidFill>
                  <a:srgbClr val="1C4587"/>
                </a:solidFill>
              </a:rPr>
              <a:t>Junior Web Developer </a:t>
            </a:r>
            <a:endParaRPr>
              <a:solidFill>
                <a:srgbClr val="1C4587"/>
              </a:solidFill>
            </a:endParaRPr>
          </a:p>
          <a:p>
            <a:pPr indent="0" lvl="0" marL="0" rtl="0" algn="l">
              <a:spcBef>
                <a:spcPts val="0"/>
              </a:spcBef>
              <a:spcAft>
                <a:spcPts val="0"/>
              </a:spcAft>
              <a:buClr>
                <a:schemeClr val="dk1"/>
              </a:buClr>
              <a:buSzPts val="1100"/>
              <a:buFont typeface="Arial"/>
              <a:buNone/>
            </a:pPr>
            <a:r>
              <a:rPr lang="en" u="sng">
                <a:solidFill>
                  <a:srgbClr val="1C4587"/>
                </a:solidFill>
                <a:hlinkClick r:id="rId5">
                  <a:extLst>
                    <a:ext uri="{A12FA001-AC4F-418D-AE19-62706E023703}">
                      <ahyp:hlinkClr val="tx"/>
                    </a:ext>
                  </a:extLst>
                </a:hlinkClick>
              </a:rPr>
              <a:t>https://github.com/adrianbaltag</a:t>
            </a:r>
            <a:endParaRPr>
              <a:solidFill>
                <a:srgbClr val="1C4587"/>
              </a:solidFill>
            </a:endParaRPr>
          </a:p>
        </p:txBody>
      </p:sp>
      <p:sp>
        <p:nvSpPr>
          <p:cNvPr id="67" name="Google Shape;67;p14"/>
          <p:cNvSpPr txBox="1"/>
          <p:nvPr/>
        </p:nvSpPr>
        <p:spPr>
          <a:xfrm>
            <a:off x="6302536" y="3375169"/>
            <a:ext cx="41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1C4587"/>
              </a:solidFill>
            </a:endParaRPr>
          </a:p>
        </p:txBody>
      </p:sp>
      <p:sp>
        <p:nvSpPr>
          <p:cNvPr id="68" name="Google Shape;68;p14"/>
          <p:cNvSpPr txBox="1"/>
          <p:nvPr/>
        </p:nvSpPr>
        <p:spPr>
          <a:xfrm>
            <a:off x="5992300" y="3969375"/>
            <a:ext cx="3072600" cy="6156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
                <a:solidFill>
                  <a:srgbClr val="1C4587"/>
                </a:solidFill>
              </a:rPr>
              <a:t>Cyber Security </a:t>
            </a:r>
            <a:endParaRPr>
              <a:solidFill>
                <a:srgbClr val="1C4587"/>
              </a:solidFill>
            </a:endParaRPr>
          </a:p>
          <a:p>
            <a:pPr indent="0" lvl="0" marL="0" rtl="0" algn="l">
              <a:spcBef>
                <a:spcPts val="0"/>
              </a:spcBef>
              <a:spcAft>
                <a:spcPts val="0"/>
              </a:spcAft>
              <a:buClr>
                <a:schemeClr val="dk1"/>
              </a:buClr>
              <a:buSzPts val="1100"/>
              <a:buFont typeface="Arial"/>
              <a:buNone/>
            </a:pPr>
            <a:r>
              <a:rPr lang="en" u="sng">
                <a:solidFill>
                  <a:srgbClr val="1C4587"/>
                </a:solidFill>
                <a:hlinkClick r:id="rId6">
                  <a:extLst>
                    <a:ext uri="{A12FA001-AC4F-418D-AE19-62706E023703}">
                      <ahyp:hlinkClr val="tx"/>
                    </a:ext>
                  </a:extLst>
                </a:hlinkClick>
              </a:rPr>
              <a:t>https://github.com/nukandtudasmom</a:t>
            </a:r>
            <a:r>
              <a:rPr lang="en">
                <a:solidFill>
                  <a:srgbClr val="1C4587"/>
                </a:solidFill>
              </a:rPr>
              <a:t> </a:t>
            </a:r>
            <a:endParaRPr>
              <a:solidFill>
                <a:srgbClr val="1C4587"/>
              </a:solidFill>
            </a:endParaRPr>
          </a:p>
        </p:txBody>
      </p:sp>
      <p:pic>
        <p:nvPicPr>
          <p:cNvPr id="69" name="Google Shape;69;p14"/>
          <p:cNvPicPr preferRelativeResize="0"/>
          <p:nvPr/>
        </p:nvPicPr>
        <p:blipFill>
          <a:blip r:embed="rId7">
            <a:alphaModFix/>
          </a:blip>
          <a:stretch>
            <a:fillRect/>
          </a:stretch>
        </p:blipFill>
        <p:spPr>
          <a:xfrm>
            <a:off x="6499200" y="1348775"/>
            <a:ext cx="2255500" cy="2620601"/>
          </a:xfrm>
          <a:prstGeom prst="rect">
            <a:avLst/>
          </a:prstGeom>
          <a:noFill/>
          <a:ln>
            <a:noFill/>
          </a:ln>
        </p:spPr>
      </p:pic>
      <p:sp>
        <p:nvSpPr>
          <p:cNvPr id="70" name="Google Shape;70;p14"/>
          <p:cNvSpPr txBox="1"/>
          <p:nvPr/>
        </p:nvSpPr>
        <p:spPr>
          <a:xfrm>
            <a:off x="390800" y="220200"/>
            <a:ext cx="828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800">
                <a:solidFill>
                  <a:srgbClr val="1C4587"/>
                </a:solidFill>
              </a:rPr>
              <a:t>Introducing S.A.S  Travel Thrive Apprenticeship</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ctrTitle"/>
          </p:nvPr>
        </p:nvSpPr>
        <p:spPr>
          <a:xfrm>
            <a:off x="1510600" y="315075"/>
            <a:ext cx="39537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1C4587"/>
                </a:solidFill>
              </a:rPr>
              <a:t>Wireframe</a:t>
            </a:r>
            <a:endParaRPr>
              <a:solidFill>
                <a:srgbClr val="1C4587"/>
              </a:solidFill>
            </a:endParaRPr>
          </a:p>
        </p:txBody>
      </p:sp>
      <p:pic>
        <p:nvPicPr>
          <p:cNvPr id="76" name="Google Shape;76;p15"/>
          <p:cNvPicPr preferRelativeResize="0"/>
          <p:nvPr/>
        </p:nvPicPr>
        <p:blipFill>
          <a:blip r:embed="rId3">
            <a:alphaModFix/>
          </a:blip>
          <a:stretch>
            <a:fillRect/>
          </a:stretch>
        </p:blipFill>
        <p:spPr>
          <a:xfrm>
            <a:off x="0" y="1297225"/>
            <a:ext cx="2950052" cy="1747575"/>
          </a:xfrm>
          <a:prstGeom prst="rect">
            <a:avLst/>
          </a:prstGeom>
          <a:noFill/>
          <a:ln>
            <a:noFill/>
          </a:ln>
        </p:spPr>
      </p:pic>
      <p:pic>
        <p:nvPicPr>
          <p:cNvPr id="77" name="Google Shape;77;p15"/>
          <p:cNvPicPr preferRelativeResize="0"/>
          <p:nvPr/>
        </p:nvPicPr>
        <p:blipFill rotWithShape="1">
          <a:blip r:embed="rId4">
            <a:alphaModFix/>
          </a:blip>
          <a:srcRect b="15680" l="0" r="25512" t="-4223"/>
          <a:stretch/>
        </p:blipFill>
        <p:spPr>
          <a:xfrm>
            <a:off x="2950050" y="1204775"/>
            <a:ext cx="3329126" cy="1840026"/>
          </a:xfrm>
          <a:prstGeom prst="rect">
            <a:avLst/>
          </a:prstGeom>
          <a:noFill/>
          <a:ln>
            <a:noFill/>
          </a:ln>
        </p:spPr>
      </p:pic>
      <p:pic>
        <p:nvPicPr>
          <p:cNvPr id="78" name="Google Shape;78;p15"/>
          <p:cNvPicPr preferRelativeResize="0"/>
          <p:nvPr/>
        </p:nvPicPr>
        <p:blipFill>
          <a:blip r:embed="rId5">
            <a:alphaModFix/>
          </a:blip>
          <a:stretch>
            <a:fillRect/>
          </a:stretch>
        </p:blipFill>
        <p:spPr>
          <a:xfrm>
            <a:off x="6279175" y="1297225"/>
            <a:ext cx="2864824" cy="1747575"/>
          </a:xfrm>
          <a:prstGeom prst="rect">
            <a:avLst/>
          </a:prstGeom>
          <a:noFill/>
          <a:ln>
            <a:noFill/>
          </a:ln>
        </p:spPr>
      </p:pic>
      <p:pic>
        <p:nvPicPr>
          <p:cNvPr id="79" name="Google Shape;79;p15"/>
          <p:cNvPicPr preferRelativeResize="0"/>
          <p:nvPr/>
        </p:nvPicPr>
        <p:blipFill>
          <a:blip r:embed="rId6">
            <a:alphaModFix/>
          </a:blip>
          <a:stretch>
            <a:fillRect/>
          </a:stretch>
        </p:blipFill>
        <p:spPr>
          <a:xfrm>
            <a:off x="0" y="3044800"/>
            <a:ext cx="3083325" cy="2093649"/>
          </a:xfrm>
          <a:prstGeom prst="rect">
            <a:avLst/>
          </a:prstGeom>
          <a:noFill/>
          <a:ln>
            <a:noFill/>
          </a:ln>
        </p:spPr>
      </p:pic>
      <p:pic>
        <p:nvPicPr>
          <p:cNvPr id="80" name="Google Shape;80;p15"/>
          <p:cNvPicPr preferRelativeResize="0"/>
          <p:nvPr/>
        </p:nvPicPr>
        <p:blipFill>
          <a:blip r:embed="rId7">
            <a:alphaModFix/>
          </a:blip>
          <a:stretch>
            <a:fillRect/>
          </a:stretch>
        </p:blipFill>
        <p:spPr>
          <a:xfrm>
            <a:off x="3020850" y="3044800"/>
            <a:ext cx="3258327" cy="2098701"/>
          </a:xfrm>
          <a:prstGeom prst="rect">
            <a:avLst/>
          </a:prstGeom>
          <a:noFill/>
          <a:ln>
            <a:noFill/>
          </a:ln>
        </p:spPr>
      </p:pic>
      <p:pic>
        <p:nvPicPr>
          <p:cNvPr id="81" name="Google Shape;81;p15"/>
          <p:cNvPicPr preferRelativeResize="0"/>
          <p:nvPr/>
        </p:nvPicPr>
        <p:blipFill>
          <a:blip r:embed="rId8">
            <a:alphaModFix/>
          </a:blip>
          <a:stretch>
            <a:fillRect/>
          </a:stretch>
        </p:blipFill>
        <p:spPr>
          <a:xfrm>
            <a:off x="6279175" y="3039750"/>
            <a:ext cx="2864824" cy="209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ctrTitle"/>
          </p:nvPr>
        </p:nvSpPr>
        <p:spPr>
          <a:xfrm>
            <a:off x="1445725" y="0"/>
            <a:ext cx="51342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1C4587"/>
                </a:solidFill>
              </a:rPr>
              <a:t>Wireframe cont.</a:t>
            </a:r>
            <a:endParaRPr>
              <a:solidFill>
                <a:srgbClr val="1C4587"/>
              </a:solidFill>
            </a:endParaRPr>
          </a:p>
        </p:txBody>
      </p:sp>
      <p:pic>
        <p:nvPicPr>
          <p:cNvPr id="87" name="Google Shape;87;p16"/>
          <p:cNvPicPr preferRelativeResize="0"/>
          <p:nvPr/>
        </p:nvPicPr>
        <p:blipFill>
          <a:blip r:embed="rId3">
            <a:alphaModFix/>
          </a:blip>
          <a:stretch>
            <a:fillRect/>
          </a:stretch>
        </p:blipFill>
        <p:spPr>
          <a:xfrm>
            <a:off x="1343724" y="1308649"/>
            <a:ext cx="5630776" cy="3546736"/>
          </a:xfrm>
          <a:prstGeom prst="rect">
            <a:avLst/>
          </a:prstGeom>
          <a:noFill/>
          <a:ln>
            <a:noFill/>
          </a:ln>
        </p:spPr>
      </p:pic>
      <p:sp>
        <p:nvSpPr>
          <p:cNvPr id="88" name="Google Shape;88;p16"/>
          <p:cNvSpPr txBox="1"/>
          <p:nvPr/>
        </p:nvSpPr>
        <p:spPr>
          <a:xfrm>
            <a:off x="0" y="693050"/>
            <a:ext cx="914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1C4587"/>
                </a:solidFill>
                <a:hlinkClick r:id="rId4">
                  <a:extLst>
                    <a:ext uri="{A12FA001-AC4F-418D-AE19-62706E023703}">
                      <ahyp:hlinkClr val="tx"/>
                    </a:ext>
                  </a:extLst>
                </a:hlinkClick>
              </a:rPr>
              <a:t>https://www.figma.com/proto/V8sXjQzUDKKHm7ic4ioDKz/RECOMANDATIONS-PAGE?node-id=1%3A2&amp;scaling=contain</a:t>
            </a:r>
            <a:r>
              <a:rPr lang="en">
                <a:solidFill>
                  <a:srgbClr val="1C4587"/>
                </a:solidFill>
              </a:rPr>
              <a:t> </a:t>
            </a:r>
            <a:endParaRPr>
              <a:solidFill>
                <a:srgbClr val="1C4587"/>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152400" y="66675"/>
            <a:ext cx="8727600" cy="51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Kanban Board - PM Planning</a:t>
            </a:r>
            <a:endParaRPr/>
          </a:p>
        </p:txBody>
      </p:sp>
      <p:sp>
        <p:nvSpPr>
          <p:cNvPr id="94" name="Google Shape;9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5" name="Google Shape;95;p17"/>
          <p:cNvPicPr preferRelativeResize="0"/>
          <p:nvPr/>
        </p:nvPicPr>
        <p:blipFill>
          <a:blip r:embed="rId3">
            <a:alphaModFix/>
          </a:blip>
          <a:stretch>
            <a:fillRect/>
          </a:stretch>
        </p:blipFill>
        <p:spPr>
          <a:xfrm>
            <a:off x="58213" y="599900"/>
            <a:ext cx="9027577" cy="4521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idx="4294967295" type="title"/>
          </p:nvPr>
        </p:nvSpPr>
        <p:spPr>
          <a:xfrm>
            <a:off x="0" y="75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rPr>
              <a:t>Documentation - Readme File</a:t>
            </a:r>
            <a:r>
              <a:rPr lang="en">
                <a:solidFill>
                  <a:srgbClr val="0C343D"/>
                </a:solidFill>
              </a:rPr>
              <a:t> </a:t>
            </a:r>
            <a:endParaRPr>
              <a:solidFill>
                <a:srgbClr val="0C343D"/>
              </a:solidFill>
            </a:endParaRPr>
          </a:p>
        </p:txBody>
      </p:sp>
      <p:pic>
        <p:nvPicPr>
          <p:cNvPr id="101" name="Google Shape;101;p18" title="readMeRecording.mov">
            <a:hlinkClick r:id="rId3"/>
          </p:cNvPr>
          <p:cNvPicPr preferRelativeResize="0"/>
          <p:nvPr/>
        </p:nvPicPr>
        <p:blipFill>
          <a:blip r:embed="rId4">
            <a:alphaModFix/>
          </a:blip>
          <a:stretch>
            <a:fillRect/>
          </a:stretch>
        </p:blipFill>
        <p:spPr>
          <a:xfrm>
            <a:off x="52425" y="717700"/>
            <a:ext cx="8871350" cy="4356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168500" y="98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rPr>
              <a:t>API - Postman </a:t>
            </a:r>
            <a:r>
              <a:rPr lang="en">
                <a:solidFill>
                  <a:srgbClr val="1C4587"/>
                </a:solidFill>
              </a:rPr>
              <a:t>Collaboration</a:t>
            </a:r>
            <a:r>
              <a:rPr lang="en">
                <a:solidFill>
                  <a:srgbClr val="0C343D"/>
                </a:solidFill>
              </a:rPr>
              <a:t> </a:t>
            </a:r>
            <a:endParaRPr>
              <a:solidFill>
                <a:srgbClr val="0C343D"/>
              </a:solidFill>
            </a:endParaRPr>
          </a:p>
        </p:txBody>
      </p:sp>
      <p:sp>
        <p:nvSpPr>
          <p:cNvPr id="107" name="Google Shape;10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 name="Google Shape;108;p19"/>
          <p:cNvPicPr preferRelativeResize="0"/>
          <p:nvPr/>
        </p:nvPicPr>
        <p:blipFill>
          <a:blip r:embed="rId3">
            <a:alphaModFix/>
          </a:blip>
          <a:stretch>
            <a:fillRect/>
          </a:stretch>
        </p:blipFill>
        <p:spPr>
          <a:xfrm>
            <a:off x="31750" y="650875"/>
            <a:ext cx="9080499" cy="441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1795075" y="87950"/>
            <a:ext cx="4392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rPr>
              <a:t>Database </a:t>
            </a:r>
            <a:r>
              <a:rPr lang="en">
                <a:solidFill>
                  <a:srgbClr val="1C4587"/>
                </a:solidFill>
              </a:rPr>
              <a:t>- </a:t>
            </a:r>
            <a:r>
              <a:rPr lang="en">
                <a:solidFill>
                  <a:srgbClr val="1C4587"/>
                </a:solidFill>
              </a:rPr>
              <a:t>MongoDB Atlas</a:t>
            </a:r>
            <a:endParaRPr>
              <a:solidFill>
                <a:srgbClr val="0C343D"/>
              </a:solidFill>
            </a:endParaRPr>
          </a:p>
        </p:txBody>
      </p:sp>
      <p:pic>
        <p:nvPicPr>
          <p:cNvPr id="114" name="Google Shape;114;p20" title="database.mov">
            <a:hlinkClick r:id="rId3"/>
          </p:cNvPr>
          <p:cNvPicPr preferRelativeResize="0"/>
          <p:nvPr/>
        </p:nvPicPr>
        <p:blipFill>
          <a:blip r:embed="rId4">
            <a:alphaModFix/>
          </a:blip>
          <a:stretch>
            <a:fillRect/>
          </a:stretch>
        </p:blipFill>
        <p:spPr>
          <a:xfrm>
            <a:off x="1285875" y="791300"/>
            <a:ext cx="6572250" cy="4352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2773200" y="0"/>
            <a:ext cx="2414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rPr>
              <a:t>Peaks and Pits</a:t>
            </a:r>
            <a:endParaRPr>
              <a:solidFill>
                <a:srgbClr val="0C343D"/>
              </a:solidFill>
            </a:endParaRPr>
          </a:p>
        </p:txBody>
      </p:sp>
      <p:sp>
        <p:nvSpPr>
          <p:cNvPr id="120" name="Google Shape;120;p21"/>
          <p:cNvSpPr txBox="1"/>
          <p:nvPr>
            <p:ph idx="1" type="body"/>
          </p:nvPr>
        </p:nvSpPr>
        <p:spPr>
          <a:xfrm>
            <a:off x="0" y="1727100"/>
            <a:ext cx="5494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1C4587"/>
                </a:solidFill>
              </a:rPr>
              <a:t>Peak Deployment Backend &amp; </a:t>
            </a:r>
            <a:r>
              <a:rPr lang="en">
                <a:solidFill>
                  <a:srgbClr val="1C4587"/>
                </a:solidFill>
              </a:rPr>
              <a:t>switching to Mongoose</a:t>
            </a:r>
            <a:r>
              <a:rPr lang="en">
                <a:solidFill>
                  <a:srgbClr val="1C4587"/>
                </a:solidFill>
              </a:rPr>
              <a:t>:</a:t>
            </a:r>
            <a:endParaRPr>
              <a:solidFill>
                <a:srgbClr val="1C4587"/>
              </a:solidFill>
            </a:endParaRPr>
          </a:p>
          <a:p>
            <a:pPr indent="0" lvl="0" marL="0" rtl="0" algn="l">
              <a:spcBef>
                <a:spcPts val="1200"/>
              </a:spcBef>
              <a:spcAft>
                <a:spcPts val="0"/>
              </a:spcAft>
              <a:buNone/>
            </a:pPr>
            <a:r>
              <a:rPr lang="en">
                <a:solidFill>
                  <a:srgbClr val="1C4587"/>
                </a:solidFill>
              </a:rPr>
              <a:t>Repo prior to switching to mongoose - (https://github.com/Sheree1986/testing)</a:t>
            </a:r>
            <a:endParaRPr>
              <a:solidFill>
                <a:srgbClr val="1C4587"/>
              </a:solidFill>
            </a:endParaRPr>
          </a:p>
          <a:p>
            <a:pPr indent="0" lvl="0" marL="0" rtl="0" algn="l">
              <a:spcBef>
                <a:spcPts val="1200"/>
              </a:spcBef>
              <a:spcAft>
                <a:spcPts val="0"/>
              </a:spcAft>
              <a:buNone/>
            </a:pPr>
            <a:r>
              <a:rPr lang="en">
                <a:solidFill>
                  <a:srgbClr val="1C4587"/>
                </a:solidFill>
              </a:rPr>
              <a:t>Link to </a:t>
            </a:r>
            <a:r>
              <a:rPr lang="en">
                <a:solidFill>
                  <a:srgbClr val="1C4587"/>
                </a:solidFill>
              </a:rPr>
              <a:t>deployment</a:t>
            </a:r>
            <a:r>
              <a:rPr lang="en">
                <a:solidFill>
                  <a:srgbClr val="1C4587"/>
                </a:solidFill>
              </a:rPr>
              <a:t> - </a:t>
            </a:r>
            <a:r>
              <a:rPr lang="en" u="sng">
                <a:solidFill>
                  <a:srgbClr val="1C4587"/>
                </a:solidFill>
                <a:hlinkClick r:id="rId3">
                  <a:extLst>
                    <a:ext uri="{A12FA001-AC4F-418D-AE19-62706E023703}">
                      <ahyp:hlinkClr val="tx"/>
                    </a:ext>
                  </a:extLst>
                </a:hlinkClick>
              </a:rPr>
              <a:t>https://s-a-s-travel.onrender.com/</a:t>
            </a:r>
            <a:endParaRPr>
              <a:solidFill>
                <a:srgbClr val="1C4587"/>
              </a:solidFill>
            </a:endParaRPr>
          </a:p>
          <a:p>
            <a:pPr indent="0" lvl="0" marL="0" rtl="0" algn="l">
              <a:spcBef>
                <a:spcPts val="1200"/>
              </a:spcBef>
              <a:spcAft>
                <a:spcPts val="1200"/>
              </a:spcAft>
              <a:buNone/>
            </a:pPr>
            <a:r>
              <a:t/>
            </a:r>
            <a:endParaRPr>
              <a:solidFill>
                <a:srgbClr val="1C4587"/>
              </a:solidFill>
            </a:endParaRPr>
          </a:p>
        </p:txBody>
      </p:sp>
      <p:sp>
        <p:nvSpPr>
          <p:cNvPr id="121" name="Google Shape;121;p21"/>
          <p:cNvSpPr txBox="1"/>
          <p:nvPr>
            <p:ph idx="1" type="body"/>
          </p:nvPr>
        </p:nvSpPr>
        <p:spPr>
          <a:xfrm>
            <a:off x="5682300" y="572700"/>
            <a:ext cx="3461700" cy="457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1C4587"/>
                </a:solidFill>
              </a:rPr>
              <a:t>Pit Deployment</a:t>
            </a:r>
            <a:endParaRPr>
              <a:solidFill>
                <a:srgbClr val="1C4587"/>
              </a:solidFill>
            </a:endParaRPr>
          </a:p>
          <a:p>
            <a:pPr indent="0" lvl="0" marL="0" rtl="0" algn="l">
              <a:spcBef>
                <a:spcPts val="1200"/>
              </a:spcBef>
              <a:spcAft>
                <a:spcPts val="0"/>
              </a:spcAft>
              <a:buNone/>
            </a:pPr>
            <a:r>
              <a:rPr lang="en">
                <a:solidFill>
                  <a:srgbClr val="1C4587"/>
                </a:solidFill>
              </a:rPr>
              <a:t>Authorization failed, although jwt token was generated.</a:t>
            </a:r>
            <a:endParaRPr>
              <a:solidFill>
                <a:srgbClr val="1C4587"/>
              </a:solidFill>
            </a:endParaRPr>
          </a:p>
          <a:p>
            <a:pPr indent="0" lvl="0" marL="0" rtl="0" algn="l">
              <a:spcBef>
                <a:spcPts val="1200"/>
              </a:spcBef>
              <a:spcAft>
                <a:spcPts val="1200"/>
              </a:spcAft>
              <a:buNone/>
            </a:pPr>
            <a:r>
              <a:t/>
            </a:r>
            <a:endParaRPr>
              <a:solidFill>
                <a:srgbClr val="1C4587"/>
              </a:solidFill>
            </a:endParaRPr>
          </a:p>
        </p:txBody>
      </p:sp>
      <p:pic>
        <p:nvPicPr>
          <p:cNvPr id="122" name="Google Shape;122;p21"/>
          <p:cNvPicPr preferRelativeResize="0"/>
          <p:nvPr/>
        </p:nvPicPr>
        <p:blipFill>
          <a:blip r:embed="rId4">
            <a:alphaModFix/>
          </a:blip>
          <a:stretch>
            <a:fillRect/>
          </a:stretch>
        </p:blipFill>
        <p:spPr>
          <a:xfrm>
            <a:off x="5682300" y="3132275"/>
            <a:ext cx="3461699" cy="2011226"/>
          </a:xfrm>
          <a:prstGeom prst="rect">
            <a:avLst/>
          </a:prstGeom>
          <a:noFill/>
          <a:ln>
            <a:noFill/>
          </a:ln>
        </p:spPr>
      </p:pic>
      <p:pic>
        <p:nvPicPr>
          <p:cNvPr id="123" name="Google Shape;123;p21"/>
          <p:cNvPicPr preferRelativeResize="0"/>
          <p:nvPr/>
        </p:nvPicPr>
        <p:blipFill>
          <a:blip r:embed="rId5">
            <a:alphaModFix/>
          </a:blip>
          <a:stretch>
            <a:fillRect/>
          </a:stretch>
        </p:blipFill>
        <p:spPr>
          <a:xfrm>
            <a:off x="7353301" y="1786775"/>
            <a:ext cx="1790700" cy="1345500"/>
          </a:xfrm>
          <a:prstGeom prst="rect">
            <a:avLst/>
          </a:prstGeom>
          <a:noFill/>
          <a:ln>
            <a:noFill/>
          </a:ln>
        </p:spPr>
      </p:pic>
      <p:pic>
        <p:nvPicPr>
          <p:cNvPr id="124" name="Google Shape;124;p21"/>
          <p:cNvPicPr preferRelativeResize="0"/>
          <p:nvPr/>
        </p:nvPicPr>
        <p:blipFill>
          <a:blip r:embed="rId6">
            <a:alphaModFix/>
          </a:blip>
          <a:stretch>
            <a:fillRect/>
          </a:stretch>
        </p:blipFill>
        <p:spPr>
          <a:xfrm>
            <a:off x="5682305" y="1786774"/>
            <a:ext cx="1670989" cy="1345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